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1" r:id="rId15"/>
    <p:sldId id="270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737"/>
    <a:srgbClr val="FF3737"/>
    <a:srgbClr val="C05350"/>
    <a:srgbClr val="0AA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1C56B-6C1C-467A-ACBE-276EDBD59B72}" type="datetimeFigureOut">
              <a:rPr lang="uk-UA" smtClean="0"/>
              <a:t>28.08.2017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6593-9F6C-4B09-9F12-435ECD0694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00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6593-9F6C-4B09-9F12-435ECD0694F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95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.png"/><Relationship Id="rId7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к контенту</a:t>
            </a:r>
            <a:endParaRPr lang="uk-U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(2017)</a:t>
            </a:r>
            <a:endParaRPr lang="uk-U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20" y="4509120"/>
            <a:ext cx="1914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882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4299"/>
              </p:ext>
            </p:extLst>
          </p:nvPr>
        </p:nvGraphicFramePr>
        <p:xfrm>
          <a:off x="457200" y="1600200"/>
          <a:ext cx="8229600" cy="576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Фотография товара должно иметь прямое отношение к характеристикам и описанию карточки товара.</a:t>
                      </a:r>
                      <a:endParaRPr lang="ru-RU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Фотографии, преимущественно, нижнего белья, купальных</a:t>
                      </a:r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костюмов, </a:t>
                      </a:r>
                      <a:r>
                        <a:rPr lang="ru-RU" sz="11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др.одежды</a:t>
                      </a:r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а также других товаров</a:t>
                      </a:r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не должны содержать</a:t>
                      </a:r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сексуальный подтекст или оголённые части тела.</a:t>
                      </a:r>
                      <a:endParaRPr lang="uk-UA" sz="11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49" y="2111501"/>
            <a:ext cx="1540136" cy="1540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62" y="2354187"/>
            <a:ext cx="1799130" cy="1297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76" y="3990764"/>
            <a:ext cx="1440160" cy="2160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84" y="3990764"/>
            <a:ext cx="1618466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25" y="3990764"/>
            <a:ext cx="1409556" cy="2160240"/>
          </a:xfrm>
          <a:prstGeom prst="rect">
            <a:avLst/>
          </a:prstGeom>
        </p:spPr>
      </p:pic>
      <p:sp>
        <p:nvSpPr>
          <p:cNvPr id="17" name="Знак запрета 16"/>
          <p:cNvSpPr/>
          <p:nvPr/>
        </p:nvSpPr>
        <p:spPr>
          <a:xfrm>
            <a:off x="8116112" y="5877272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94" y="2111501"/>
            <a:ext cx="2351096" cy="1496866"/>
          </a:xfrm>
          <a:prstGeom prst="rect">
            <a:avLst/>
          </a:prstGeom>
        </p:spPr>
      </p:pic>
      <p:sp>
        <p:nvSpPr>
          <p:cNvPr id="18" name="Знак запрета 17"/>
          <p:cNvSpPr/>
          <p:nvPr/>
        </p:nvSpPr>
        <p:spPr>
          <a:xfrm>
            <a:off x="8100681" y="3428347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80356"/>
            <a:ext cx="419048" cy="4190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76" y="3380356"/>
            <a:ext cx="419048" cy="419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76" y="5842711"/>
            <a:ext cx="419048" cy="4190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06" y="5818264"/>
            <a:ext cx="419048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882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584768"/>
              </p:ext>
            </p:extLst>
          </p:nvPr>
        </p:nvGraphicFramePr>
        <p:xfrm>
          <a:off x="457200" y="1600200"/>
          <a:ext cx="8229601" cy="492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Допустимо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Рекомендуемо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Угол фотографирования товара</a:t>
                      </a:r>
                      <a:endParaRPr lang="ru-RU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9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</a:t>
                      </a:r>
                      <a:r>
                        <a:rPr lang="ru-RU" sz="9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может быть сфотографирован под любым углом, </a:t>
                      </a:r>
                    </a:p>
                    <a:p>
                      <a:r>
                        <a:rPr lang="ru-RU" sz="9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если его  вид спереди будет чётко виден</a:t>
                      </a:r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9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Рекомендуется делать</a:t>
                      </a:r>
                      <a:r>
                        <a:rPr lang="ru-RU" sz="9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фотографии товара с видом спереди и в повороте на 30 градусов для лучшего  отображения товара</a:t>
                      </a:r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Расположение других предметов на товаре</a:t>
                      </a:r>
                      <a:endParaRPr lang="uk-UA" sz="11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9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Расположение других</a:t>
                      </a:r>
                      <a:r>
                        <a:rPr lang="ru-RU" sz="9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предметов допустимы на  фотографиях товаров</a:t>
                      </a:r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9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Рекомендуется добавлять фотографии товаров без</a:t>
                      </a:r>
                      <a:r>
                        <a:rPr lang="ru-RU" sz="9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каких-либо отражений</a:t>
                      </a:r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78" y="2052938"/>
            <a:ext cx="1304054" cy="13040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42" y="2027744"/>
            <a:ext cx="1329248" cy="13292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6927" y="4077072"/>
            <a:ext cx="789864" cy="14507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08" y="4040506"/>
            <a:ext cx="1413024" cy="14130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54" y="4140360"/>
            <a:ext cx="1435312" cy="14353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03" y="4138468"/>
            <a:ext cx="1186726" cy="14507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5" y="2083666"/>
            <a:ext cx="1296144" cy="12961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28" y="2006095"/>
            <a:ext cx="1405472" cy="14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2119760" cy="1445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62" y="3276357"/>
            <a:ext cx="419048" cy="41904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35882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000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44146"/>
              </p:ext>
            </p:extLst>
          </p:nvPr>
        </p:nvGraphicFramePr>
        <p:xfrm>
          <a:off x="457200" y="1600200"/>
          <a:ext cx="8147248" cy="470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11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Допустимо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309"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Фотографии не на белом фоне допускаются, если сделаны профессионально в студии</a:t>
                      </a:r>
                      <a:endParaRPr lang="ru-RU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84" y="3675300"/>
            <a:ext cx="1688368" cy="2535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4" y="2022120"/>
            <a:ext cx="1766920" cy="1766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17965"/>
            <a:ext cx="2276654" cy="13533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40370"/>
            <a:ext cx="2377730" cy="1585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72" y="4047146"/>
            <a:ext cx="2517568" cy="16783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24" y="3205937"/>
            <a:ext cx="419048" cy="419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84" y="3180656"/>
            <a:ext cx="419048" cy="4190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54" y="5306476"/>
            <a:ext cx="419048" cy="419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12" y="5805264"/>
            <a:ext cx="419048" cy="419048"/>
          </a:xfrm>
          <a:prstGeom prst="rect">
            <a:avLst/>
          </a:prstGeom>
        </p:spPr>
      </p:pic>
      <p:sp>
        <p:nvSpPr>
          <p:cNvPr id="20" name="Знак запрета 19"/>
          <p:cNvSpPr/>
          <p:nvPr/>
        </p:nvSpPr>
        <p:spPr>
          <a:xfrm>
            <a:off x="8181076" y="5376936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1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качеству контента</a:t>
            </a:r>
            <a: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1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13189"/>
              </p:ext>
            </p:extLst>
          </p:nvPr>
        </p:nvGraphicFramePr>
        <p:xfrm>
          <a:off x="251521" y="1484784"/>
          <a:ext cx="8712967" cy="45365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996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Обязательно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Рекомендовано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Название на карточке товара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Название в карточке</a:t>
                      </a:r>
                      <a:r>
                        <a:rPr lang="ru-RU" sz="1100" baseline="0" dirty="0" smtClean="0"/>
                        <a:t> товара должно полностью соответствовать продаваемому товару.</a:t>
                      </a: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Добавлять в название артикул товара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/>
                        <a:t>«Массажная подушка </a:t>
                      </a:r>
                      <a:r>
                        <a:rPr lang="en-US" sz="1100" baseline="0" dirty="0" err="1" smtClean="0"/>
                        <a:t>Casada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Maxiwell</a:t>
                      </a:r>
                      <a:r>
                        <a:rPr lang="en-US" sz="1100" baseline="0" dirty="0" smtClean="0"/>
                        <a:t> 3 Black (CS85)</a:t>
                      </a:r>
                      <a:r>
                        <a:rPr lang="uk-UA" sz="1100" baseline="0" dirty="0" smtClean="0"/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 smtClean="0"/>
                        <a:t>«Антисептик для лица и тела RESULT </a:t>
                      </a:r>
                      <a:r>
                        <a:rPr lang="ru-RU" sz="1100" baseline="0" dirty="0" err="1" smtClean="0"/>
                        <a:t>Ag</a:t>
                      </a:r>
                      <a:r>
                        <a:rPr lang="ru-RU" sz="1100" baseline="0" dirty="0" smtClean="0"/>
                        <a:t> 50 мл (007)»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50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Технические</a:t>
                      </a:r>
                      <a:r>
                        <a:rPr lang="ru-RU" sz="1100" baseline="0" dirty="0" smtClean="0"/>
                        <a:t> п</a:t>
                      </a:r>
                      <a:r>
                        <a:rPr lang="ru-RU" sz="1100" dirty="0" smtClean="0"/>
                        <a:t>араметры товара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Все параметры и технические характеристики</a:t>
                      </a:r>
                      <a:r>
                        <a:rPr lang="ru-RU" sz="1100" baseline="0" dirty="0" smtClean="0"/>
                        <a:t> выставленного товара, должны отвечать действительности, они должны быть максимально заполнены.</a:t>
                      </a: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Рекомендуется обращать внимание на то, как отображается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тот</a:t>
                      </a:r>
                      <a:r>
                        <a:rPr lang="ru-RU" sz="1100" baseline="0" dirty="0" smtClean="0"/>
                        <a:t> или иной параметр на сайте Розетка.</a:t>
                      </a: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Описание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В описании товара можно указать его технические особенности, которые не отмечены в характеристиках.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Если товаром является одежда или обувь, в описании необходимо указать следующую фразу: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«Производитель: Страна.»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7159"/>
            <a:ext cx="2607886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44" y="4688039"/>
            <a:ext cx="3066653" cy="9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контента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uk-UA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6618"/>
              </p:ext>
            </p:extLst>
          </p:nvPr>
        </p:nvGraphicFramePr>
        <p:xfrm>
          <a:off x="264148" y="1052736"/>
          <a:ext cx="8598641" cy="5643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05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Категория</a:t>
                      </a:r>
                      <a:endParaRPr lang="uk-UA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Структура</a:t>
                      </a:r>
                      <a:r>
                        <a:rPr lang="ru-RU" sz="1400" baseline="0" dirty="0" smtClean="0"/>
                        <a:t> н</a:t>
                      </a:r>
                      <a:r>
                        <a:rPr lang="ru-RU" sz="1400" dirty="0" smtClean="0"/>
                        <a:t>азвания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Рекомендовано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Автошины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Производитель – Модель – Ширина шины / Высота профиля шины – Диаметр шины – Индекс нагрузки – Индекс скорости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«</a:t>
                      </a:r>
                      <a:r>
                        <a:rPr lang="pt-B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DEBICA NAVIGATOR 2 165/70 R14 81T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»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Авто диски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Производитель – Модель – Цвет – Диаметр диска – Ширина диска – Диаметр расположения крепежных отверстий – Вылет – Диаметр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pt-B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TOMASON TN16 R18 W8 PCD5X108 ET40 DIA72.6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8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Одежда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Название изделия – Производитель – Модель – Размер – Цвет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Возможно указание артикула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«Джинсы ISSA PLUS 2166 28 Синие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Платье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LuxLook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287 42 Серое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(100112)»</a:t>
                      </a:r>
                      <a:endParaRPr lang="ru-RU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48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Кровати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Вид кровати – Производитель – Модель – Размер спального места – Цвет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Возможно</a:t>
                      </a:r>
                      <a:r>
                        <a:rPr lang="ru-RU" sz="1100" baseline="0" dirty="0" smtClean="0"/>
                        <a:t> указание </a:t>
                      </a:r>
                      <a:r>
                        <a:rPr lang="ru-RU" sz="1100" dirty="0" smtClean="0"/>
                        <a:t>материала, из которого изготовлена кровать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«Двуспальная кровать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Меблів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Кармен Новая 160х200 Орех»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«Кровать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Estella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Венеция 160х200 Бук (Бук щит)»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Диваны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Тип дивана – Производитель – Модель –Ширина – Цвет 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«Диван угловой Мебель Софиевки Барон 250 см Браун»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Кресла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Тип кресла – Производитель – Модель – Цвет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«Кресло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Divan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Микс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Темно-бежевое»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Кровля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Тип – Производитель – Серия – Модель – Цвет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«Битумная черепица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Onduline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Ондувилла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Зелёная»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Кафель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Вид кафеля – Производитель – Коллекция – Цвет – Размер (в см) – Артикул в ()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pt-B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Керамогранит Zeus Ceramica COTTO CLASSICO BEIGE 32.5x32.5 (ZAX21)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Краски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Тип – Производитель – Серия – Емкость – Цвет – Артикул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«Краска для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потолков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Vivacolor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Interior Ceiling 9 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Белая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(4740193701051)»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Автомасла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Тип – Производитель – Вид – Классификация по SAE – Объём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«Трансмиссионное масло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Prista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EP 80W-90 1 л»</a:t>
                      </a:r>
                      <a:endParaRPr lang="uk-UA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6976" y="260648"/>
            <a:ext cx="6491288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контента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uk-UA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06507"/>
              </p:ext>
            </p:extLst>
          </p:nvPr>
        </p:nvGraphicFramePr>
        <p:xfrm>
          <a:off x="272679" y="1268760"/>
          <a:ext cx="8598641" cy="3037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05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Категория</a:t>
                      </a:r>
                      <a:endParaRPr lang="uk-UA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Структура</a:t>
                      </a:r>
                      <a:r>
                        <a:rPr lang="ru-RU" sz="1400" baseline="0" dirty="0" smtClean="0"/>
                        <a:t> н</a:t>
                      </a:r>
                      <a:r>
                        <a:rPr lang="ru-RU" sz="1400" dirty="0" smtClean="0"/>
                        <a:t>азвания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Рекомендовано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Детские книги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100" dirty="0" err="1" smtClean="0"/>
                        <a:t>Название</a:t>
                      </a:r>
                      <a:r>
                        <a:rPr lang="uk-UA" sz="1100" dirty="0" smtClean="0"/>
                        <a:t> – Автор – </a:t>
                      </a:r>
                      <a:r>
                        <a:rPr lang="en-US" sz="1100" dirty="0" smtClean="0"/>
                        <a:t>ISBN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Синя та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Тетяна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Щербаченко (9786176790938)»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Книги 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100" dirty="0" err="1" smtClean="0"/>
                        <a:t>Название</a:t>
                      </a:r>
                      <a:r>
                        <a:rPr lang="uk-UA" sz="1100" dirty="0" smtClean="0"/>
                        <a:t> книги - </a:t>
                      </a:r>
                      <a:r>
                        <a:rPr lang="en-US" sz="1100" dirty="0" smtClean="0"/>
                        <a:t>ISBN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«</a:t>
                      </a:r>
                      <a:r>
                        <a:rPr lang="uk-UA" sz="1100" dirty="0" err="1" smtClean="0"/>
                        <a:t>Закончи</a:t>
                      </a:r>
                      <a:r>
                        <a:rPr lang="uk-UA" sz="1100" dirty="0" smtClean="0"/>
                        <a:t> </a:t>
                      </a:r>
                      <a:r>
                        <a:rPr lang="uk-UA" sz="1100" dirty="0" err="1" smtClean="0"/>
                        <a:t>эту</a:t>
                      </a:r>
                      <a:r>
                        <a:rPr lang="uk-UA" sz="1100" dirty="0" smtClean="0"/>
                        <a:t> книгу! - (9785699803156)»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Семена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Название – Вес (или количество семян в упаковке) – Цвет – Название торговой марки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«Семена спаржевой фасоли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Вигна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Ред»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«Сид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(Плазменные семена)»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err="1" smtClean="0"/>
                        <a:t>Обувь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Вид обуви – Производитель – Модель – Размер – Цвет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Cапоги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Always Shoes 7079-1B 36 Ч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ё</a:t>
                      </a:r>
                      <a:r>
                        <a:rPr lang="en-US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рные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Сумки и </a:t>
                      </a:r>
                      <a:r>
                        <a:rPr lang="uk-UA" sz="1100" dirty="0" err="1" smtClean="0"/>
                        <a:t>аксессуары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Вид – Производитель – Модель – Цвет – Артикул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Возможно указание артикула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«Сумка </a:t>
                      </a:r>
                      <a:r>
                        <a:rPr lang="ru-RU" sz="1100" baseline="0" dirty="0" err="1" smtClean="0"/>
                        <a:t>Katana</a:t>
                      </a:r>
                      <a:r>
                        <a:rPr lang="ru-RU" sz="1100" baseline="0" dirty="0" smtClean="0"/>
                        <a:t> k69258-1 кожаная Чёрная»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Флешки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Производитель – Модель – Цвет – Объем памяти – Артикул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«</a:t>
                      </a:r>
                      <a:r>
                        <a:rPr lang="en-US" sz="1100" dirty="0" err="1" smtClean="0"/>
                        <a:t>Uniq</a:t>
                      </a:r>
                      <a:r>
                        <a:rPr lang="en-US" sz="1100" dirty="0" smtClean="0"/>
                        <a:t> </a:t>
                      </a:r>
                      <a:r>
                        <a:rPr lang="uk-UA" sz="1100" dirty="0" err="1" smtClean="0"/>
                        <a:t>Дрель</a:t>
                      </a:r>
                      <a:r>
                        <a:rPr lang="uk-UA" sz="1100" dirty="0" smtClean="0"/>
                        <a:t> </a:t>
                      </a:r>
                      <a:r>
                        <a:rPr lang="en-US" sz="1100" dirty="0" smtClean="0"/>
                        <a:t>Makita </a:t>
                      </a:r>
                      <a:r>
                        <a:rPr lang="uk-UA" sz="1100" dirty="0" err="1" smtClean="0"/>
                        <a:t>Зеленый</a:t>
                      </a:r>
                      <a:r>
                        <a:rPr lang="uk-UA" sz="1100" dirty="0" smtClean="0"/>
                        <a:t> 16</a:t>
                      </a:r>
                      <a:r>
                        <a:rPr lang="en-US" sz="1100" dirty="0" smtClean="0"/>
                        <a:t>GB (16C17075U3)</a:t>
                      </a:r>
                      <a:r>
                        <a:rPr lang="uk-UA" sz="1100" dirty="0" smtClean="0"/>
                        <a:t>»</a:t>
                      </a:r>
                      <a:r>
                        <a:rPr lang="en-US" sz="1100" dirty="0" smtClean="0"/>
                        <a:t> 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5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0907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по заполнению контента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uk-UA" sz="1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86038"/>
              </p:ext>
            </p:extLst>
          </p:nvPr>
        </p:nvGraphicFramePr>
        <p:xfrm>
          <a:off x="272680" y="908720"/>
          <a:ext cx="8590109" cy="56886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92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6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Вид товара</a:t>
                      </a:r>
                      <a:endParaRPr lang="uk-UA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999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Книги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книгах одного магазина с одинаковым названием - в заголовок добавляется ISBN.</a:t>
                      </a:r>
                      <a:endParaRPr lang="ru-RU" sz="11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1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Магазин «Мои покупки», две книги, обе называются «Приключения Шерлока Холмса». Добавляем к названиям книг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ISBN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получаем: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Приключения Шерлока Холмса - (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9789668602344)</a:t>
                      </a:r>
                      <a:endParaRPr lang="ru-RU" sz="11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Приключения Шерлока Холмса - (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9789675895826)</a:t>
                      </a:r>
                      <a:endParaRPr lang="ru-RU" sz="11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26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Кровати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кровать на фото изображена с матрасом, в таком случае обязательным параметром заполнения является поле "Комплектация"- "Кровать без матраса" или "Кровать с матрасом"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подъемного механизма у кроватей вносим в поле "Особенности"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/>
                        <a:t>Если</a:t>
                      </a:r>
                      <a:r>
                        <a:rPr lang="ru-RU" sz="1100" baseline="0" dirty="0" smtClean="0"/>
                        <a:t> у магазина имеется несколько одинаковых кроватей, но с различным типом 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материала каркаса, это указывается в названии. 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«Кровать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Estella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Венеция 160х200 Бук (Бук щит)»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«Кровать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Estella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Венеция 160х200 Бук (Бук массив)»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99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Диваны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Если у дивана имеются особенности, такие как ниша в подлокотнике, бар в подлокотнике и т.п., эти данные указываются в параметре </a:t>
                      </a:r>
                      <a:r>
                        <a:rPr lang="uk-UA" sz="1100" baseline="0" dirty="0" smtClean="0"/>
                        <a:t>«О</a:t>
                      </a:r>
                      <a:r>
                        <a:rPr lang="ru-RU" sz="1100" baseline="0" dirty="0" err="1" smtClean="0"/>
                        <a:t>собенности</a:t>
                      </a:r>
                      <a:r>
                        <a:rPr lang="ru-RU" sz="1100" baseline="0" dirty="0" smtClean="0"/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81883"/>
            <a:ext cx="2304256" cy="23585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97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по заполнению контента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uk-UA" sz="1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93276"/>
              </p:ext>
            </p:extLst>
          </p:nvPr>
        </p:nvGraphicFramePr>
        <p:xfrm>
          <a:off x="272679" y="1124744"/>
          <a:ext cx="8590109" cy="52973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92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Вид товара</a:t>
                      </a:r>
                      <a:endParaRPr lang="uk-UA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Столы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В названии указывается обязательно тип</a:t>
                      </a:r>
                      <a:r>
                        <a:rPr lang="ru-RU" sz="1100" baseline="0" dirty="0" smtClean="0"/>
                        <a:t> стола, например, журнальный стол, стеклянный стол и т.п. 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одинаковых моделях столов в названии указываем размер, в порядке 1) ширина 2)глубина 3) высота.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«Стеклянный журнальный стол БЦ-Стол Адель 80х80х45 см Прозрачный/Хром»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«Стеклянный журнальный стол БЦ-Стол Адель 100х61х45 см Прозрачный/Хром»</a:t>
                      </a:r>
                      <a:endParaRPr lang="uk-UA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2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Одежда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/>
                        <a:t>В параметрах</a:t>
                      </a:r>
                      <a:r>
                        <a:rPr lang="ru-RU" sz="1100" baseline="0" dirty="0" smtClean="0"/>
                        <a:t> заполняем поле «Длина» только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товаров категории «Юбки» и «Платья»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товаров категории «Джинсы» обязательным для заполнения является параметр «Модель» - «с потёртостями», «зауженные», «Клёш» и т.д.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«Джинсовые куртки» относятся к категории «Верхняя одежда»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Одежда для детей и малышей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Вся</a:t>
                      </a:r>
                      <a:r>
                        <a:rPr lang="ru-RU" sz="1100" baseline="0" dirty="0" smtClean="0"/>
                        <a:t> одежда для детей ростом до 98 см. включительно должна относиться к категории «Одежда для малышей». Если рост выше 98 см., то товар должен быть отнесён в категории «Одежда для мальчиков» и «Одежда для девочек» соответственно.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Боди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Berni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4183 68 см Розовое», где 68 см – это рост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находится в категории «Одежда для малышей».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Аналогичный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названию товар «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Боди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Berni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4183 102 см Розовое» находится в категории «Одежда для девочек».</a:t>
                      </a:r>
                      <a:endParaRPr lang="uk-UA" sz="1100" dirty="0" smtClean="0"/>
                    </a:p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63799"/>
            <a:ext cx="3206394" cy="201622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228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по заполнению контента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uk-UA" sz="1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46331"/>
              </p:ext>
            </p:extLst>
          </p:nvPr>
        </p:nvGraphicFramePr>
        <p:xfrm>
          <a:off x="272679" y="980727"/>
          <a:ext cx="8590109" cy="58692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92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Вид товара</a:t>
                      </a:r>
                      <a:endParaRPr lang="uk-UA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Автохимия, автомасла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Обязательное соответствие</a:t>
                      </a:r>
                      <a:r>
                        <a:rPr lang="ru-RU" sz="1100" baseline="0" dirty="0" smtClean="0"/>
                        <a:t> объему на фото и в параметре.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535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Мотошины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Обязательно заполнение параметра «Конструкция»</a:t>
                      </a:r>
                      <a:r>
                        <a:rPr lang="ru-RU" sz="1100" baseline="0" dirty="0" smtClean="0"/>
                        <a:t> (радиальная, диагональная) и «Тип конструкции « (камерная, бескамерная).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Семена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 названии товара обязательно</a:t>
                      </a:r>
                      <a:r>
                        <a:rPr lang="ru-RU" sz="1100" baseline="0" dirty="0" smtClean="0"/>
                        <a:t> необходимо указать название торговой марки.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«Семена баклажана Баклажан Лонг Поп F1 0.3 г (</a:t>
                      </a:r>
                      <a:r>
                        <a:rPr lang="ru-RU" sz="1100" baseline="0" dirty="0" err="1" smtClean="0"/>
                        <a:t>SeedEra</a:t>
                      </a:r>
                      <a:r>
                        <a:rPr lang="ru-RU" sz="1100" baseline="0" dirty="0" smtClean="0"/>
                        <a:t>)», где </a:t>
                      </a:r>
                      <a:r>
                        <a:rPr lang="ru-RU" sz="1100" baseline="0" dirty="0" err="1" smtClean="0"/>
                        <a:t>SeedEra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 - торговая марка.</a:t>
                      </a:r>
                      <a:endParaRPr lang="uk-UA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556792"/>
            <a:ext cx="1830232" cy="244827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636601" cy="201622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263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52728" cy="8640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Общие требования к контенту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025497"/>
              </p:ext>
            </p:extLst>
          </p:nvPr>
        </p:nvGraphicFramePr>
        <p:xfrm>
          <a:off x="395536" y="915070"/>
          <a:ext cx="8352927" cy="7949559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51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Параметр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Детали</a:t>
                      </a:r>
                      <a:r>
                        <a:rPr lang="ru-RU" sz="1400" baseline="0" dirty="0" smtClean="0"/>
                        <a:t> оформления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Пример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3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Название</a:t>
                      </a:r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карточки товара</a:t>
                      </a:r>
                      <a:endParaRPr lang="uk-UA" sz="1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Должно содержать  название товара (отвечать на вопрос</a:t>
                      </a:r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«Что это</a:t>
                      </a:r>
                      <a:r>
                        <a:rPr lang="en-US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?</a:t>
                      </a:r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»), бренд, модель, цвет, артикул (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индивидуальный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номер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если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такой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есть</a:t>
                      </a:r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).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Товары должны называться так, как их ищут пользователи.</a:t>
                      </a:r>
                      <a:endParaRPr lang="uk-UA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uk-UA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Если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у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есть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какое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-то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сложное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название,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какие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-то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буквы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типа лямбда, омега и т.д., то в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названии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должны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фигурировать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аналоги с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клавиатуры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uk-UA" sz="1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«Искусственная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елка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E-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elka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Новогодняя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Зеленая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3.5 м»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«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Cапоги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Always Shoes 7079-1B 36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Черные</a:t>
                      </a:r>
                      <a:r>
                        <a:rPr lang="uk-UA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»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«Трансмиссионное масло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Prista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Oil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EP 80W-90 1 л»</a:t>
                      </a:r>
                      <a:endParaRPr lang="uk-UA" sz="1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uk-UA" sz="1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5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Технические параметры</a:t>
                      </a:r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товара</a:t>
                      </a:r>
                      <a:endParaRPr lang="uk-UA" sz="1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характеристиках заполняются основные параметры, т.е. набор основных функций (параметров) в соответствии заданной сетке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 значениями. 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характеристики должны быть выведены только основные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 наиболее важные особенности товара.</a:t>
                      </a:r>
                      <a:endParaRPr lang="uk-UA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7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Сокращения единиц измерения</a:t>
                      </a:r>
                      <a:endParaRPr lang="uk-UA" sz="1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Если в названии,</a:t>
                      </a:r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характеристиках или описании есть единицы измерения, очень важно правильно их сокращать: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sng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sng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sng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sng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sng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Форма записи данного типа значений: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числовое значение+ пробел+единица измерения (сокращенно)</a:t>
                      </a:r>
                      <a:endParaRPr lang="uk-UA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23271"/>
              </p:ext>
            </p:extLst>
          </p:nvPr>
        </p:nvGraphicFramePr>
        <p:xfrm>
          <a:off x="5464864" y="7101408"/>
          <a:ext cx="3168351" cy="1676400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105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74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Мегапиксель -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Гигабайт - ГБ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Мегабайт - МБ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Терабайт - ТБ</a:t>
                      </a:r>
                      <a:endParaRPr lang="uk-UA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 - м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Сантиметр - см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Миллиметр - мм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Литр - л</a:t>
                      </a:r>
                      <a:endParaRPr lang="uk-UA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Килограмм - кг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Грамм - г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uk-UA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0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Миллиампер/часы - мА*ч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Ампер - А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uk-UA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Герц - Гц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Гигагерц - ГГц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Мегагерц - МГц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Децибел - дБ</a:t>
                      </a:r>
                      <a:endParaRPr lang="uk-UA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 - Ом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Ватт - Вт</a:t>
                      </a:r>
                      <a:b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Киловатт – кВт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1989585" cy="1211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93" y="4293096"/>
            <a:ext cx="3310694" cy="19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02241"/>
              </p:ext>
            </p:extLst>
          </p:nvPr>
        </p:nvGraphicFramePr>
        <p:xfrm>
          <a:off x="539552" y="836712"/>
          <a:ext cx="8424936" cy="8647504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59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Параметр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Детали</a:t>
                      </a:r>
                      <a:r>
                        <a:rPr lang="ru-RU" sz="1400" baseline="0" dirty="0" smtClean="0"/>
                        <a:t> оформления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4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 товара</a:t>
                      </a:r>
                      <a:endParaRPr lang="uk-UA" sz="1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описании должны быть выделены основные особенности товара, описаны</a:t>
                      </a:r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важные функции, совместимые модели или дополнительные элементы комплектации (если есть).</a:t>
                      </a:r>
                    </a:p>
                    <a:p>
                      <a:endParaRPr lang="ru-RU" sz="1000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1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 должны быть составлено без грамматических, орфографических или стилистических ошибок.</a:t>
                      </a:r>
                    </a:p>
                    <a:p>
                      <a:endParaRPr lang="ru-RU" sz="1000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 товара может отсутствовать, если присутствуют характеристики.</a:t>
                      </a:r>
                      <a:endParaRPr lang="uk-UA" sz="10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0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9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фотографий товара</a:t>
                      </a: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Карточка товара</a:t>
                      </a:r>
                      <a:r>
                        <a:rPr lang="ru-RU" sz="1100" baseline="0" dirty="0" smtClean="0"/>
                        <a:t> обязательно должна содержать  минимум 1 фотографию. Товары без фотографий не допускаются.</a:t>
                      </a:r>
                      <a:endParaRPr lang="uk-UA" sz="110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Расположение</a:t>
                      </a:r>
                      <a:r>
                        <a:rPr lang="ru-RU" sz="1100" baseline="0" dirty="0" smtClean="0"/>
                        <a:t> товара на фото</a:t>
                      </a: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 на фото может быть расположен в разных ракурсах,  однако на всех товарах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он должен быть одинаковым.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Самым главным критерием является хорошее изображение и цветопередача, чтобы на фото был хорошо виден сам товар и его основные качества.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 фото может отображаться не полностью весь товар, а только часть, фото в приближении для отображения деталей по качеству материла изделия и состава, для детализации тех или иных характеристик.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71" y="1340768"/>
            <a:ext cx="3780241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4" y="2355380"/>
            <a:ext cx="419048" cy="419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72" y="3216088"/>
            <a:ext cx="1650934" cy="1160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57" y="3203512"/>
            <a:ext cx="1872206" cy="1172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69" y="4262516"/>
            <a:ext cx="370888" cy="370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нак запрета 9"/>
          <p:cNvSpPr/>
          <p:nvPr/>
        </p:nvSpPr>
        <p:spPr>
          <a:xfrm>
            <a:off x="8451210" y="4327380"/>
            <a:ext cx="285445" cy="28851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52" y="4662265"/>
            <a:ext cx="1749812" cy="19972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32" y="4662265"/>
            <a:ext cx="1788557" cy="2009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409235"/>
            <a:ext cx="370888" cy="37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24" y="6409235"/>
            <a:ext cx="370888" cy="3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4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17618"/>
              </p:ext>
            </p:extLst>
          </p:nvPr>
        </p:nvGraphicFramePr>
        <p:xfrm>
          <a:off x="539552" y="836712"/>
          <a:ext cx="8424936" cy="5688632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59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Параметр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Детали</a:t>
                      </a:r>
                      <a:r>
                        <a:rPr lang="ru-RU" sz="1400" baseline="0" dirty="0" smtClean="0"/>
                        <a:t> оформления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</a:t>
                      </a:r>
                      <a:endParaRPr lang="uk-UA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97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Размер фотографий</a:t>
                      </a: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Минимум 600(Ш) х500(В)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пикселей, но допускается и меньшее разрешение, если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 хорошо виден,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а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все его основные характеристики и качества отображаются</a:t>
                      </a:r>
                      <a:endParaRPr lang="uk-UA" sz="10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000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Фон фотографий</a:t>
                      </a: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Белый (светлый, однотонный) или</a:t>
                      </a:r>
                      <a:r>
                        <a:rPr lang="ru-RU" sz="1100" baseline="0" dirty="0" smtClean="0"/>
                        <a:t> прозрачный фон (рекомендуется)</a:t>
                      </a: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Лого/</a:t>
                      </a:r>
                      <a:r>
                        <a:rPr lang="ru-RU" sz="1100" dirty="0" err="1" smtClean="0"/>
                        <a:t>вотермарки</a:t>
                      </a:r>
                      <a:r>
                        <a:rPr lang="ru-RU" sz="1100" baseline="0" dirty="0" smtClean="0"/>
                        <a:t>/текст на фото</a:t>
                      </a: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Запрещены</a:t>
                      </a:r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1153976" cy="12283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13936"/>
            <a:ext cx="1449788" cy="15669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48" y="2287560"/>
            <a:ext cx="419048" cy="419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44" y="2287560"/>
            <a:ext cx="419048" cy="4190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56" y="2996952"/>
            <a:ext cx="1273656" cy="12557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46" y="2994326"/>
            <a:ext cx="1471694" cy="1290164"/>
          </a:xfrm>
          <a:prstGeom prst="rect">
            <a:avLst/>
          </a:prstGeom>
        </p:spPr>
      </p:pic>
      <p:sp>
        <p:nvSpPr>
          <p:cNvPr id="24" name="Знак запрета 23"/>
          <p:cNvSpPr/>
          <p:nvPr/>
        </p:nvSpPr>
        <p:spPr>
          <a:xfrm>
            <a:off x="8332544" y="4284491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30" y="4284490"/>
            <a:ext cx="419048" cy="41904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92080" y="2994327"/>
            <a:ext cx="1531628" cy="129016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83" y="4821080"/>
            <a:ext cx="1348022" cy="13480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54" y="4827252"/>
            <a:ext cx="2140780" cy="1348022"/>
          </a:xfrm>
          <a:prstGeom prst="rect">
            <a:avLst/>
          </a:prstGeom>
        </p:spPr>
      </p:pic>
      <p:sp>
        <p:nvSpPr>
          <p:cNvPr id="28" name="Знак запрета 27"/>
          <p:cNvSpPr/>
          <p:nvPr/>
        </p:nvSpPr>
        <p:spPr>
          <a:xfrm>
            <a:off x="6448232" y="6125610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Знак запрета 28"/>
          <p:cNvSpPr/>
          <p:nvPr/>
        </p:nvSpPr>
        <p:spPr>
          <a:xfrm>
            <a:off x="8332544" y="6156640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15526"/>
              </p:ext>
            </p:extLst>
          </p:nvPr>
        </p:nvGraphicFramePr>
        <p:xfrm>
          <a:off x="509863" y="1484784"/>
          <a:ext cx="8238601" cy="4927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28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Обязательно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Рекомендовано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изображений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минимум 1 изображение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от</a:t>
                      </a:r>
                      <a:r>
                        <a:rPr lang="ru-RU" sz="1100" baseline="0" dirty="0" smtClean="0"/>
                        <a:t> 2 до 8 изображений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Размер и</a:t>
                      </a:r>
                      <a:r>
                        <a:rPr lang="ru-RU" sz="1100" baseline="0" dirty="0" smtClean="0"/>
                        <a:t> разрешение изображения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размер 600х500 пикселей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минимальное разрешение 72dpi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Изображение продукта на фото должно быть ясным, чётким, без зернистости</a:t>
                      </a:r>
                      <a:r>
                        <a:rPr lang="ru-RU" sz="1100" baseline="0" dirty="0" smtClean="0"/>
                        <a:t> и размытости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изображение продукта должно иметь белый (светлый, однотонный, если фото сделано профессионально в студии) или прозрачный фон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aseline="0" dirty="0" smtClean="0"/>
                        <a:t>размер </a:t>
                      </a:r>
                      <a:r>
                        <a:rPr lang="ru-RU" sz="1100" dirty="0" smtClean="0"/>
                        <a:t>850 х 850 пикселей и выше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соотношение изображения 1х1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продукт должен охватывать более 80% полотна самой длинной оси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изображение должно иметь белый или прозрачный 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Изображение</a:t>
                      </a:r>
                      <a:r>
                        <a:rPr lang="ru-RU" sz="1100" baseline="0" dirty="0" smtClean="0"/>
                        <a:t> продукта на фото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Продукт</a:t>
                      </a:r>
                      <a:r>
                        <a:rPr lang="ru-RU" sz="1100" baseline="0" dirty="0" smtClean="0"/>
                        <a:t> на изображении должен быть на переднем плане. Его вид не должен быть заблокирован или закрыт другими предметами.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Фотографировать товар нужно </a:t>
                      </a:r>
                      <a:r>
                        <a:rPr lang="ru-RU" sz="1100" baseline="0" dirty="0" smtClean="0"/>
                        <a:t>с фронтальной стороны или под углом 30 градусов. Фотографии всех товаров должны быть сделаны в одном стиле.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Продукт на изображении должен быть без упаковки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Изображение продукта</a:t>
                      </a:r>
                      <a:r>
                        <a:rPr lang="ru-RU" sz="1100" baseline="0" dirty="0" smtClean="0"/>
                        <a:t> должно быть в натуральном размере, не растянуто или сплюснуто.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aseline="0" dirty="0" smtClean="0"/>
                        <a:t>Товар на фотографии не должен быть обрезан. Весь товар должен быть в пределах изображения.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Фотографии не должны содержать</a:t>
                      </a:r>
                      <a:r>
                        <a:rPr lang="ru-RU" sz="1100" baseline="0" dirty="0" smtClean="0"/>
                        <a:t> какие-либо тени, другие предметы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aseline="0" dirty="0" smtClean="0"/>
                        <a:t>Товар на фотографии должен быть чистым, без пыли и отпечатков пальцев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aseline="0" dirty="0" smtClean="0"/>
                        <a:t>На карточке товара  рекомендуется добавить фото материала/поверхности товара крупным планом (исключение – заглавная фотография продукта).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aseline="0" dirty="0" smtClean="0"/>
                        <a:t>На фотографии должно быть размещено только изображение продаваемого товара. Товар может находиться в интерьере, однако не в выставочном зале рядом с другими товарами.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Другое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Изображение продукта соответствует характеристикам и описанию карточки</a:t>
                      </a:r>
                      <a:r>
                        <a:rPr lang="ru-RU" sz="1100" baseline="0" dirty="0" smtClean="0"/>
                        <a:t> товара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aseline="0" dirty="0" smtClean="0"/>
                        <a:t>Изображение без вотермарок, текста, логотипа, ссылок и </a:t>
                      </a:r>
                      <a:r>
                        <a:rPr lang="ru-RU" sz="1100" baseline="0" dirty="0" err="1" smtClean="0"/>
                        <a:t>др.графических</a:t>
                      </a:r>
                      <a:r>
                        <a:rPr lang="ru-RU" sz="1100" baseline="0" dirty="0" smtClean="0"/>
                        <a:t> элементов  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35" y="313184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579099"/>
              </p:ext>
            </p:extLst>
          </p:nvPr>
        </p:nvGraphicFramePr>
        <p:xfrm>
          <a:off x="457200" y="1600200"/>
          <a:ext cx="8229600" cy="473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Рекомендовано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C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4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Размер изображения, фон и качество</a:t>
                      </a:r>
                      <a:endParaRPr lang="uk-UA" sz="11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9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Любое расположение изображения допустимо</a:t>
                      </a: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9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 на фото может занимать любое кол-во пространства</a:t>
                      </a: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uk-UA" sz="9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9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Рекомендуется размер изображения 1х1 с белым</a:t>
                      </a:r>
                      <a:r>
                        <a:rPr lang="ru-RU" sz="9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фоном</a:t>
                      </a: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1" baseline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sz="9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Рекомендуется, чтобы товар занимал около 80% изображения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3" y="2204864"/>
            <a:ext cx="1008112" cy="100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98" y="2031158"/>
            <a:ext cx="1109810" cy="1109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80" y="4137744"/>
            <a:ext cx="1089636" cy="1091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86" y="4077070"/>
            <a:ext cx="952174" cy="8640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2111992"/>
            <a:ext cx="898910" cy="13170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55" y="2113753"/>
            <a:ext cx="910746" cy="13343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34" y="4123312"/>
            <a:ext cx="1501038" cy="9988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72910"/>
            <a:ext cx="1154522" cy="7682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59733" y="2113753"/>
            <a:ext cx="972107" cy="124323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113753"/>
            <a:ext cx="1296144" cy="95520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5519234" y="2113752"/>
            <a:ext cx="1276630" cy="131524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/>
          <p:cNvSpPr/>
          <p:nvPr/>
        </p:nvSpPr>
        <p:spPr>
          <a:xfrm>
            <a:off x="7092281" y="2113753"/>
            <a:ext cx="1296144" cy="131524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2195736" y="4064000"/>
            <a:ext cx="936104" cy="11652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4077072"/>
            <a:ext cx="1152128" cy="864096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5724128" y="4123312"/>
            <a:ext cx="1080120" cy="99884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7339118" y="4134984"/>
            <a:ext cx="1092894" cy="9144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2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75" y="2140525"/>
            <a:ext cx="1971102" cy="1566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882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313919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Фотография товара должна быть четкая,</a:t>
                      </a:r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без размытости </a:t>
                      </a:r>
                      <a:endParaRPr lang="uk-UA" sz="11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900" b="0" dirty="0" smtClean="0">
                        <a:solidFill>
                          <a:srgbClr val="00B05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900" b="0" dirty="0" smtClean="0">
                        <a:solidFill>
                          <a:srgbClr val="00B05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Фотография товара должна быть четкая, без зернистости</a:t>
                      </a:r>
                      <a:endParaRPr lang="uk-UA" sz="11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20" y="2085042"/>
            <a:ext cx="2557342" cy="1637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50" y="4196841"/>
            <a:ext cx="2189134" cy="1641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9" y="4247704"/>
            <a:ext cx="1707964" cy="17079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84" y="5746144"/>
            <a:ext cx="419048" cy="419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30" y="5779572"/>
            <a:ext cx="419048" cy="4190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00" y="2085042"/>
            <a:ext cx="1637408" cy="163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нак запрета 21"/>
          <p:cNvSpPr/>
          <p:nvPr/>
        </p:nvSpPr>
        <p:spPr>
          <a:xfrm>
            <a:off x="8048044" y="5824062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07" y="4263682"/>
            <a:ext cx="1934698" cy="14824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36" y="3316053"/>
            <a:ext cx="419048" cy="4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5" y="3316053"/>
            <a:ext cx="419048" cy="419048"/>
          </a:xfrm>
          <a:prstGeom prst="rect">
            <a:avLst/>
          </a:prstGeom>
        </p:spPr>
      </p:pic>
      <p:sp>
        <p:nvSpPr>
          <p:cNvPr id="28" name="Знак запрета 27"/>
          <p:cNvSpPr/>
          <p:nvPr/>
        </p:nvSpPr>
        <p:spPr>
          <a:xfrm>
            <a:off x="8074841" y="3524328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882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0176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 должен иметь чёткий контур на фотографии</a:t>
                      </a:r>
                      <a:endParaRPr lang="ru-RU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 фотографии должен быть чётко показан вид спереди продукта</a:t>
                      </a:r>
                      <a:endParaRPr lang="uk-UA" sz="11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1951180" cy="1951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04" y="2069509"/>
            <a:ext cx="2112234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32" y="3990764"/>
            <a:ext cx="2089160" cy="20891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76" y="2060848"/>
            <a:ext cx="1072360" cy="1612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2" y="3353464"/>
            <a:ext cx="419048" cy="4190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6" y="3353464"/>
            <a:ext cx="419048" cy="419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812170"/>
            <a:ext cx="419048" cy="419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24553"/>
            <a:ext cx="419048" cy="419048"/>
          </a:xfrm>
          <a:prstGeom prst="rect">
            <a:avLst/>
          </a:prstGeom>
        </p:spPr>
      </p:pic>
      <p:sp>
        <p:nvSpPr>
          <p:cNvPr id="18" name="Знак запрета 17"/>
          <p:cNvSpPr/>
          <p:nvPr/>
        </p:nvSpPr>
        <p:spPr>
          <a:xfrm>
            <a:off x="8134250" y="3416023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8108396" y="5855055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76620"/>
            <a:ext cx="1540412" cy="1540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6" y="4030495"/>
            <a:ext cx="2103732" cy="196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Знак запрета 21"/>
          <p:cNvSpPr/>
          <p:nvPr/>
        </p:nvSpPr>
        <p:spPr>
          <a:xfrm>
            <a:off x="8108396" y="5859403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882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Рекомендации по качеству изображений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1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26471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lang="uk-UA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 не должен иметь следов использования</a:t>
                      </a:r>
                      <a:endParaRPr lang="ru-RU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Товар на фотографии должен</a:t>
                      </a:r>
                      <a:r>
                        <a:rPr lang="ru-RU" sz="11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иметь </a:t>
                      </a:r>
                      <a:r>
                        <a:rPr lang="ru-RU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корректную форму, не растянут или не сжат по одной из сторон фотографии</a:t>
                      </a:r>
                      <a:endParaRPr lang="uk-UA" sz="11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914525" cy="485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24" y="2077272"/>
            <a:ext cx="1666744" cy="1666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88" y="2108784"/>
            <a:ext cx="1133712" cy="1537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42" y="4295018"/>
            <a:ext cx="1793618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99" y="4440956"/>
            <a:ext cx="1658774" cy="1292300"/>
          </a:xfrm>
          <a:prstGeom prst="rect">
            <a:avLst/>
          </a:prstGeom>
        </p:spPr>
      </p:pic>
      <p:sp>
        <p:nvSpPr>
          <p:cNvPr id="11" name="Знак запрета 10"/>
          <p:cNvSpPr/>
          <p:nvPr/>
        </p:nvSpPr>
        <p:spPr>
          <a:xfrm>
            <a:off x="8134250" y="3416023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30" y="3380356"/>
            <a:ext cx="419048" cy="419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34" y="3377074"/>
            <a:ext cx="419048" cy="419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34" y="5669670"/>
            <a:ext cx="419048" cy="419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69670"/>
            <a:ext cx="419048" cy="419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175" y="2043312"/>
            <a:ext cx="1299028" cy="17320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29" y="3946340"/>
            <a:ext cx="2267610" cy="214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нак запрета 18"/>
          <p:cNvSpPr/>
          <p:nvPr/>
        </p:nvSpPr>
        <p:spPr>
          <a:xfrm>
            <a:off x="8099203" y="5761448"/>
            <a:ext cx="351364" cy="36004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1851</Words>
  <Application>Microsoft Office PowerPoint</Application>
  <PresentationFormat>Экран (4:3)</PresentationFormat>
  <Paragraphs>346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Unicode MS</vt:lpstr>
      <vt:lpstr>Calibri</vt:lpstr>
      <vt:lpstr>Тема Office</vt:lpstr>
      <vt:lpstr>Требования к контенту</vt:lpstr>
      <vt:lpstr>Общие требования к контенту</vt:lpstr>
      <vt:lpstr>Презентация PowerPoint</vt:lpstr>
      <vt:lpstr>Презентация PowerPoint</vt:lpstr>
      <vt:lpstr> Рекомендации по качеству изображений  </vt:lpstr>
      <vt:lpstr>Рекомендации по качеству изображений  </vt:lpstr>
      <vt:lpstr>Рекомендации по качеству изображений   </vt:lpstr>
      <vt:lpstr>Рекомендации по качеству изображений   </vt:lpstr>
      <vt:lpstr>Рекомендации по качеству изображений  </vt:lpstr>
      <vt:lpstr>Рекомендации по качеству изображений  </vt:lpstr>
      <vt:lpstr>Рекомендации по качеству изображений  </vt:lpstr>
      <vt:lpstr>Рекомендации по качеству изображений  </vt:lpstr>
      <vt:lpstr>Рекомендации по качеству контента   </vt:lpstr>
      <vt:lpstr>Рекомендации по качеству контента  </vt:lpstr>
      <vt:lpstr>Рекомендации по качеству контента  </vt:lpstr>
      <vt:lpstr>Особенности по заполнению контента  </vt:lpstr>
      <vt:lpstr>Особенности по заполнению контента  </vt:lpstr>
      <vt:lpstr>Особенности по заполнению контента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контенту на Rozetka.ua</dc:title>
  <dc:creator>angelina</dc:creator>
  <cp:lastModifiedBy>Лебедева Оксана</cp:lastModifiedBy>
  <cp:revision>110</cp:revision>
  <dcterms:created xsi:type="dcterms:W3CDTF">2017-02-07T14:23:05Z</dcterms:created>
  <dcterms:modified xsi:type="dcterms:W3CDTF">2017-08-28T08:39:24Z</dcterms:modified>
</cp:coreProperties>
</file>